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Raleway"/>
      <p:regular r:id="rId41"/>
      <p:bold r:id="rId42"/>
      <p:italic r:id="rId43"/>
      <p:boldItalic r:id="rId44"/>
    </p:embeddedFont>
    <p:embeddedFont>
      <p:font typeface="Proxima Nova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Raleway-bold.fntdata"/><Relationship Id="rId41" Type="http://schemas.openxmlformats.org/officeDocument/2006/relationships/font" Target="fonts/Raleway-regular.fntdata"/><Relationship Id="rId44" Type="http://schemas.openxmlformats.org/officeDocument/2006/relationships/font" Target="fonts/Raleway-boldItalic.fntdata"/><Relationship Id="rId43" Type="http://schemas.openxmlformats.org/officeDocument/2006/relationships/font" Target="fonts/Raleway-italic.fntdata"/><Relationship Id="rId46" Type="http://schemas.openxmlformats.org/officeDocument/2006/relationships/font" Target="fonts/ProximaNova-bold.fntdata"/><Relationship Id="rId45" Type="http://schemas.openxmlformats.org/officeDocument/2006/relationships/font" Target="fonts/ProximaNov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roximaNova-boldItalic.fntdata"/><Relationship Id="rId47" Type="http://schemas.openxmlformats.org/officeDocument/2006/relationships/font" Target="fonts/ProximaNova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ba2875ea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34ba2875ea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ba2875ea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4ba2875ea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ba2875ea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34ba2875ea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ba2875eae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34ba2875ea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ba2875eae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34ba2875ea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4ba2875eae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34ba2875eae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ba2875eae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34ba2875eae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ba2875eae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34ba2875eae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ba2875eae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4ba2875eae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4ba2875eae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34ba2875eae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c5c1e7e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c5c1e7e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4ba2875eae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4ba2875eae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ba2875eae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4ba2875eae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4ba2875ea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4ba2875ea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ba2875eae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4ba2875ea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4ba2875eae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34ba2875eae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4ba2875eae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34ba2875eae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4ba2875eae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34ba2875eae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4ba2875eae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34ba2875eae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4ba2875eae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34ba2875eae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4ba2875eae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34ba2875eae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89844a11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3389844a11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4ba2875eae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34ba2875eae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4ba2875eae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34ba2875eae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4ba2875eae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34ba2875eae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4ba2875eae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34ba2875eae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4ba2875eae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34ba2875eae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4ba2875eae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34ba2875eae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b3a1635e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34b3a1635e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ba2875e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34ba2875e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ba2875ea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34ba2875ea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ba2875ea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34ba2875ea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ba2875ea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34ba2875ea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ba2875ea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34ba2875ea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PPR Code Segment Practice</a:t>
            </a:r>
            <a:endParaRPr/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Performance Task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492875" y="1152475"/>
            <a:ext cx="71724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first code segment you are asked to identify is the procedure you created that meets the requirements.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</a:t>
            </a:r>
            <a:r>
              <a:rPr b="1" i="1" lang="en" sz="2000">
                <a:latin typeface="Proxima Nova"/>
                <a:ea typeface="Proxima Nova"/>
                <a:cs typeface="Proxima Nova"/>
                <a:sym typeface="Proxima Nova"/>
              </a:rPr>
              <a:t>PT_Practice1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, the </a:t>
            </a:r>
            <a:r>
              <a:rPr b="1" lang="en" sz="20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turn_pixels(choice) 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meets the requirements.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will create an image of the entire function.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Make sure there are no comments in your function!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the snipping tool.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492875" y="1152475"/>
            <a:ext cx="71724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On a Windows PC or laptop, use the snipping tool.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search bar and type “snip”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snipping tool should show up. Click on it.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675" y="2022225"/>
            <a:ext cx="325755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0675" y="3025288"/>
            <a:ext cx="30099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492875" y="1152475"/>
            <a:ext cx="81129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Make sure the entire </a:t>
            </a:r>
            <a:r>
              <a:rPr b="1" lang="en" sz="20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turn_pixels()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function shows on your screen.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the snipping tool, click New.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your mouse to 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draw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a white 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rectangle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around the function.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7025" y="2008225"/>
            <a:ext cx="287655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/>
          <p:nvPr/>
        </p:nvSpPr>
        <p:spPr>
          <a:xfrm>
            <a:off x="1024050" y="2315150"/>
            <a:ext cx="952200" cy="378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492875" y="1152475"/>
            <a:ext cx="55122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code segment should look like this: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750" y="1743075"/>
            <a:ext cx="6031599" cy="19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492875" y="1152475"/>
            <a:ext cx="55122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Save the snippet.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Click on the disk icon.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Change the name to 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something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descriptive, like </a:t>
            </a:r>
            <a:r>
              <a:rPr b="1" lang="en" sz="2000">
                <a:latin typeface="Proxima Nova"/>
                <a:ea typeface="Proxima Nova"/>
                <a:cs typeface="Proxima Nova"/>
                <a:sym typeface="Proxima Nova"/>
              </a:rPr>
              <a:t>my_function</a:t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Click on the location you want to save it to.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175" y="1986875"/>
            <a:ext cx="4579325" cy="7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250" y="1569125"/>
            <a:ext cx="1766950" cy="25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/>
          <p:nvPr/>
        </p:nvSpPr>
        <p:spPr>
          <a:xfrm>
            <a:off x="3230075" y="2082950"/>
            <a:ext cx="673500" cy="55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492875" y="1152475"/>
            <a:ext cx="78111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Repeat this process for the other three required code segments.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leave the snipping tool open and click </a:t>
            </a:r>
            <a:r>
              <a:rPr b="1" lang="en" sz="2000">
                <a:latin typeface="Proxima Nova"/>
                <a:ea typeface="Proxima Nova"/>
                <a:cs typeface="Proxima Nova"/>
                <a:sym typeface="Proxima Nova"/>
              </a:rPr>
              <a:t>New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for each code segment.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Give each code segment a unique and descriptive name.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other code segments are detailed on the next slides.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492875" y="1152475"/>
            <a:ext cx="78111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Second code segment: where the function is called.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this program, it is called twice.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include one or both function calls.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750" y="2515650"/>
            <a:ext cx="3056875" cy="23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492875" y="1152475"/>
            <a:ext cx="78111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Third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code segment: a list being created.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you have more than one list, you only need to include one.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the code segment shows more than one list, the AP reader will only consider the first list shown.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832" y="2921932"/>
            <a:ext cx="6167475" cy="91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492875" y="2926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492875" y="916025"/>
            <a:ext cx="7811100" cy="3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Fourth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code segment: the same list being used.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Make sure you use the same list as you did for part iii.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For this program, you can include the entire function, since it shows the list being used in the loop, and it gives you some context for explaining the code later.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302" y="2799650"/>
            <a:ext cx="5975100" cy="19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492875" y="2926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492875" y="916025"/>
            <a:ext cx="5129100" cy="3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should have four unique code segments saved as PNG images.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should be able to find these code segments.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are ready to upload your images.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For today’s lesson, you will upload them by inserting them into the 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Activity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Guide.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4300" y="999475"/>
            <a:ext cx="3127975" cy="2660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610650" y="445025"/>
            <a:ext cx="8221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AP CSP Create Performance Task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610650" y="1068425"/>
            <a:ext cx="5688000" cy="40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Part of the AP Exam is to create a program that meets specific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b="0" l="18865" r="20784" t="0"/>
          <a:stretch/>
        </p:blipFill>
        <p:spPr>
          <a:xfrm>
            <a:off x="6086250" y="1172674"/>
            <a:ext cx="2654950" cy="24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type="title"/>
          </p:nvPr>
        </p:nvSpPr>
        <p:spPr>
          <a:xfrm>
            <a:off x="126250" y="93150"/>
            <a:ext cx="65199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Segment #1</a:t>
            </a:r>
            <a:endParaRPr/>
          </a:p>
        </p:txBody>
      </p:sp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625" y="651625"/>
            <a:ext cx="6702999" cy="39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126250" y="93150"/>
            <a:ext cx="65199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Segment #2</a:t>
            </a:r>
            <a:endParaRPr/>
          </a:p>
        </p:txBody>
      </p:sp>
      <p:pic>
        <p:nvPicPr>
          <p:cNvPr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50" y="920725"/>
            <a:ext cx="7915300" cy="266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/>
          <p:nvPr>
            <p:ph type="title"/>
          </p:nvPr>
        </p:nvSpPr>
        <p:spPr>
          <a:xfrm>
            <a:off x="126250" y="93150"/>
            <a:ext cx="65199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Segment #3</a:t>
            </a:r>
            <a:endParaRPr/>
          </a:p>
        </p:txBody>
      </p:sp>
      <p:pic>
        <p:nvPicPr>
          <p:cNvPr id="209" name="Google Shape;2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00" y="716550"/>
            <a:ext cx="8181476" cy="332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/>
          <p:nvPr>
            <p:ph type="title"/>
          </p:nvPr>
        </p:nvSpPr>
        <p:spPr>
          <a:xfrm>
            <a:off x="126250" y="93150"/>
            <a:ext cx="65199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Segment #4</a:t>
            </a:r>
            <a:endParaRPr/>
          </a:p>
        </p:txBody>
      </p:sp>
      <p:pic>
        <p:nvPicPr>
          <p:cNvPr id="215" name="Google Shape;2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275" y="716550"/>
            <a:ext cx="8282126" cy="32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21" name="Google Shape;221;p36"/>
          <p:cNvSpPr txBox="1"/>
          <p:nvPr>
            <p:ph idx="1" type="body"/>
          </p:nvPr>
        </p:nvSpPr>
        <p:spPr>
          <a:xfrm>
            <a:off x="492875" y="1152475"/>
            <a:ext cx="71724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More practice!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Sandbox in CodeSpace.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</a:t>
            </a:r>
            <a:r>
              <a:rPr b="1" i="1" lang="en" sz="2000">
                <a:latin typeface="Proxima Nova"/>
                <a:ea typeface="Proxima Nova"/>
                <a:cs typeface="Proxima Nova"/>
                <a:sym typeface="Proxima Nova"/>
              </a:rPr>
              <a:t>PT_Practice2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Look through the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will you use for: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student-created function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function call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list with elements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list being used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27" name="Google Shape;227;p37"/>
          <p:cNvSpPr txBox="1"/>
          <p:nvPr>
            <p:ph idx="1" type="body"/>
          </p:nvPr>
        </p:nvSpPr>
        <p:spPr>
          <a:xfrm>
            <a:off x="492875" y="1152475"/>
            <a:ext cx="75093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More practice!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Try identifying and creating the code snippets on your own.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Compare your code snippets with other students.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 you agree with each other?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Upload your code segments to the Activity Guide.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492875" y="1152475"/>
            <a:ext cx="75093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Possible code snippets for PT_Practice2 (i and ii)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4" name="Google Shape;2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4513" y="1675188"/>
            <a:ext cx="261937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3072" y="1675197"/>
            <a:ext cx="2464100" cy="327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41" name="Google Shape;241;p39"/>
          <p:cNvSpPr txBox="1"/>
          <p:nvPr>
            <p:ph idx="1" type="body"/>
          </p:nvPr>
        </p:nvSpPr>
        <p:spPr>
          <a:xfrm>
            <a:off x="492875" y="1152475"/>
            <a:ext cx="75093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Possible code snippets for PT_Practice2 (iii and iv)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2" name="Google Shape;24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363" y="1687013"/>
            <a:ext cx="45624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375" y="2376650"/>
            <a:ext cx="306705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49" name="Google Shape;249;p40"/>
          <p:cNvSpPr txBox="1"/>
          <p:nvPr>
            <p:ph idx="1" type="body"/>
          </p:nvPr>
        </p:nvSpPr>
        <p:spPr>
          <a:xfrm>
            <a:off x="492875" y="1152475"/>
            <a:ext cx="71724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More practice!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Sandbox in CodeSpace.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</a:t>
            </a:r>
            <a:r>
              <a:rPr b="1" i="1" lang="en" sz="2000">
                <a:latin typeface="Proxima Nova"/>
                <a:ea typeface="Proxima Nova"/>
                <a:cs typeface="Proxima Nova"/>
                <a:sym typeface="Proxima Nova"/>
              </a:rPr>
              <a:t>PT_Practice3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Look through the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will you use for: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student-created function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function call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list with elements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list being used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55" name="Google Shape;255;p41"/>
          <p:cNvSpPr txBox="1"/>
          <p:nvPr>
            <p:ph idx="1" type="body"/>
          </p:nvPr>
        </p:nvSpPr>
        <p:spPr>
          <a:xfrm>
            <a:off x="492875" y="1152475"/>
            <a:ext cx="75093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More practice!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Identify and create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the code snippets on your own.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Compare your code snippets with other students.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 you agree with each other?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Upload your code segments to the Activity Guide.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AP CSP Create Performance Task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567625" y="1152475"/>
            <a:ext cx="60294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After you create your program, you will submit three things in the digital portfolio: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 PDF of your entire code (including comments)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 short video (&lt; 1 minute) of your code working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 Personal Project Reference (PPR) that contains four code segments of the code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b="0" l="18865" r="20784" t="0"/>
          <a:stretch/>
        </p:blipFill>
        <p:spPr>
          <a:xfrm>
            <a:off x="6875800" y="1292300"/>
            <a:ext cx="1837499" cy="17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61" name="Google Shape;261;p42"/>
          <p:cNvSpPr txBox="1"/>
          <p:nvPr>
            <p:ph idx="1" type="body"/>
          </p:nvPr>
        </p:nvSpPr>
        <p:spPr>
          <a:xfrm>
            <a:off x="492875" y="1152475"/>
            <a:ext cx="71724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More practice!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Sandbox in CodeSpace.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</a:t>
            </a:r>
            <a:r>
              <a:rPr b="1" i="1" lang="en" sz="2000">
                <a:latin typeface="Proxima Nova"/>
                <a:ea typeface="Proxima Nova"/>
                <a:cs typeface="Proxima Nova"/>
                <a:sym typeface="Proxima Nova"/>
              </a:rPr>
              <a:t>PT_Practice4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Look through the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will you use for: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student-created function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function call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list with elements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list being used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67" name="Google Shape;267;p43"/>
          <p:cNvSpPr txBox="1"/>
          <p:nvPr>
            <p:ph idx="1" type="body"/>
          </p:nvPr>
        </p:nvSpPr>
        <p:spPr>
          <a:xfrm>
            <a:off x="492875" y="1152475"/>
            <a:ext cx="75093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More practice!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Identify and create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the code snippets on your own.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Compare your code snippets with other students.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 you agree with each other?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Upload your code segments to the Activity Guide.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4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73" name="Google Shape;273;p44"/>
          <p:cNvSpPr txBox="1"/>
          <p:nvPr>
            <p:ph idx="1" type="body"/>
          </p:nvPr>
        </p:nvSpPr>
        <p:spPr>
          <a:xfrm>
            <a:off x="492875" y="1152475"/>
            <a:ext cx="78690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PPR Reminders – Things to do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First segment: Include the ENTIRE function, with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Try to do one image for the entire function.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your function is really long, you can include two images.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your function calls another function that includes a requirement, include the image of the second 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as the second image (not the first!).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79" name="Google Shape;279;p45"/>
          <p:cNvSpPr txBox="1"/>
          <p:nvPr>
            <p:ph idx="1" type="body"/>
          </p:nvPr>
        </p:nvSpPr>
        <p:spPr>
          <a:xfrm>
            <a:off x="492875" y="1152475"/>
            <a:ext cx="8194200" cy="3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PPR Reminders – Things to do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Second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segment: Include the section of code that shows the 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being called.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function call must be to the same function used in the first segment.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Include the argument being passed to the parameter.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include lines of code above and below the function call for reference, but no comments!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6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85" name="Google Shape;285;p46"/>
          <p:cNvSpPr txBox="1"/>
          <p:nvPr>
            <p:ph idx="1" type="body"/>
          </p:nvPr>
        </p:nvSpPr>
        <p:spPr>
          <a:xfrm>
            <a:off x="492875" y="1152475"/>
            <a:ext cx="8194200" cy="3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PPR Reminders – Things to do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Third segment: Include the entire list.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Show it storing data.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 not use an empty list for this segment.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Fourth segment: Use the same list as the one in the third segment.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include code above and below where the list is used for reference.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91" name="Google Shape;291;p47"/>
          <p:cNvSpPr txBox="1"/>
          <p:nvPr>
            <p:ph idx="1" type="body"/>
          </p:nvPr>
        </p:nvSpPr>
        <p:spPr>
          <a:xfrm>
            <a:off x="492875" y="1152475"/>
            <a:ext cx="83394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Final comments about the PPR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Make sure your text is large enough to read. If you have a long line, like for a list, consider breaking it up into several lines.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Black text on white background is easier to print and read than white text on black background.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No comments at all in the PPR!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have up to three images in each box.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PPR must be created independently – no collaboration or help!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567625" y="1152475"/>
            <a:ext cx="80613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lesson will focus on the Personalized Project Reference (PPR):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PPR is unique for each student.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cannot have any help when creating your PPR – each student must create their own PPR independently.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PPR cannot have any comments!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PPR will be printed for each student to use during the Free Response Questions of the AP Exam.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NOTE: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" sz="20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This part MUST be completed individually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, even if you work with a partner on the project.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For this lesson, you will: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Identify specific parts of your code needed for the PPR.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Make images of the code and download the images.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Insert the images by uploading them into a document.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0" l="18865" r="20784" t="0"/>
          <a:stretch/>
        </p:blipFill>
        <p:spPr>
          <a:xfrm>
            <a:off x="6000025" y="1292299"/>
            <a:ext cx="2713275" cy="25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From the student handout: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0" l="2143" r="0" t="0"/>
          <a:stretch/>
        </p:blipFill>
        <p:spPr>
          <a:xfrm>
            <a:off x="652525" y="1651650"/>
            <a:ext cx="8340775" cy="24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492875" y="1152475"/>
            <a:ext cx="71724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Getting your code ready for selecting images.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Sandbox in CodeSpace.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</a:t>
            </a:r>
            <a:r>
              <a:rPr b="1" i="1" lang="en" sz="2000">
                <a:latin typeface="Proxima Nova"/>
                <a:ea typeface="Proxima Nova"/>
                <a:cs typeface="Proxima Nova"/>
                <a:sym typeface="Proxima Nova"/>
              </a:rPr>
              <a:t>PT_Practice1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492875" y="1152475"/>
            <a:ext cx="71724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code will easier to print and view if it is printed as black text on a white background.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Click on the settings icon.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Change the theme to light.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250" y="2866600"/>
            <a:ext cx="5079774" cy="201783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3025" y="1742625"/>
            <a:ext cx="475000" cy="95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20"/>
          <p:cNvCxnSpPr/>
          <p:nvPr/>
        </p:nvCxnSpPr>
        <p:spPr>
          <a:xfrm flipH="1" rot="10800000">
            <a:off x="3880275" y="1931950"/>
            <a:ext cx="1822800" cy="162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20"/>
          <p:cNvCxnSpPr/>
          <p:nvPr/>
        </p:nvCxnSpPr>
        <p:spPr>
          <a:xfrm>
            <a:off x="2672750" y="2640250"/>
            <a:ext cx="220500" cy="1044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492875" y="1152475"/>
            <a:ext cx="52182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Start 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with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the first image.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From the student handout: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 b="0" l="0" r="0" t="6916"/>
          <a:stretch/>
        </p:blipFill>
        <p:spPr>
          <a:xfrm>
            <a:off x="492875" y="2206725"/>
            <a:ext cx="8264701" cy="12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